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265" r:id="rId4"/>
    <p:sldId id="285" r:id="rId5"/>
    <p:sldId id="287" r:id="rId6"/>
    <p:sldId id="284" r:id="rId7"/>
    <p:sldId id="264" r:id="rId8"/>
    <p:sldId id="289" r:id="rId9"/>
    <p:sldId id="290" r:id="rId10"/>
    <p:sldId id="292" r:id="rId11"/>
    <p:sldId id="257" r:id="rId12"/>
    <p:sldId id="260" r:id="rId13"/>
    <p:sldId id="293" r:id="rId14"/>
    <p:sldId id="296" r:id="rId15"/>
    <p:sldId id="294" r:id="rId16"/>
    <p:sldId id="272" r:id="rId17"/>
    <p:sldId id="273" r:id="rId18"/>
    <p:sldId id="297" r:id="rId19"/>
    <p:sldId id="298" r:id="rId20"/>
    <p:sldId id="278" r:id="rId21"/>
    <p:sldId id="281" r:id="rId22"/>
    <p:sldId id="280" r:id="rId23"/>
    <p:sldId id="299" r:id="rId24"/>
    <p:sldId id="300" r:id="rId25"/>
    <p:sldId id="302" r:id="rId26"/>
    <p:sldId id="301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918047654445669E-2"/>
          <c:y val="8.0079352945764109E-3"/>
          <c:w val="0.98808177157804977"/>
          <c:h val="0.9858121437813750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ln w="127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bg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bg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bg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bg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bg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№ 1 "Социально-экономическое развитие"</c:v>
                </c:pt>
                <c:pt idx="1">
                  <c:v>№ 2 "Развитие человеческого капитала"</c:v>
                </c:pt>
                <c:pt idx="2">
                  <c:v>№ 3 "Создание комфортных условий проживания"</c:v>
                </c:pt>
                <c:pt idx="3">
                  <c:v>№ 4 "Привлечение общественности к принятию ключевых решений"</c:v>
                </c:pt>
                <c:pt idx="4">
                  <c:v>№ 5 "Эффективное бюджетирование"</c:v>
                </c:pt>
                <c:pt idx="5">
                  <c:v>№ 6 "Качество оказания государственных и муниципальных услуг"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99</c:v>
                </c:pt>
                <c:pt idx="1">
                  <c:v>89</c:v>
                </c:pt>
                <c:pt idx="2">
                  <c:v>36</c:v>
                </c:pt>
                <c:pt idx="3">
                  <c:v>22</c:v>
                </c:pt>
                <c:pt idx="4">
                  <c:v>29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363755506391567"/>
          <c:y val="3.459113566093143E-2"/>
          <c:w val="0.53583764448015159"/>
          <c:h val="0.930817610062893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dLbl>
              <c:idx val="7"/>
              <c:layout>
                <c:manualLayout>
                  <c:x val="-5.5796277676506363E-2"/>
                  <c:y val="4.0182008425363525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Приволжский ФО</c:v>
                </c:pt>
                <c:pt idx="1">
                  <c:v>Сибирский ФО</c:v>
                </c:pt>
                <c:pt idx="2">
                  <c:v>Уральский ФО</c:v>
                </c:pt>
                <c:pt idx="3">
                  <c:v>Северо-Западный ФО </c:v>
                </c:pt>
                <c:pt idx="4">
                  <c:v>Центральный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81</c:v>
                </c:pt>
                <c:pt idx="1">
                  <c:v>49</c:v>
                </c:pt>
                <c:pt idx="2">
                  <c:v>43</c:v>
                </c:pt>
                <c:pt idx="3">
                  <c:v>44</c:v>
                </c:pt>
                <c:pt idx="4">
                  <c:v>40</c:v>
                </c:pt>
                <c:pt idx="5">
                  <c:v>20</c:v>
                </c:pt>
                <c:pt idx="6">
                  <c:v>16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75328088"/>
        <c:axId val="474274088"/>
      </c:barChart>
      <c:catAx>
        <c:axId val="475328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4274088"/>
        <c:crosses val="autoZero"/>
        <c:auto val="1"/>
        <c:lblAlgn val="ctr"/>
        <c:lblOffset val="100"/>
        <c:noMultiLvlLbl val="0"/>
      </c:catAx>
      <c:valAx>
        <c:axId val="474274088"/>
        <c:scaling>
          <c:orientation val="minMax"/>
          <c:max val="80"/>
        </c:scaling>
        <c:delete val="1"/>
        <c:axPos val="t"/>
        <c:numFmt formatCode="General" sourceLinked="1"/>
        <c:majorTickMark val="out"/>
        <c:minorTickMark val="none"/>
        <c:tickLblPos val="nextTo"/>
        <c:crossAx val="475328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061551953480992"/>
          <c:y val="3.4242503143270486E-2"/>
          <c:w val="0.44938448046519003"/>
          <c:h val="0.930817610062893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2700"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Приволжский ФО</c:v>
                </c:pt>
                <c:pt idx="1">
                  <c:v>Сибирский ФО</c:v>
                </c:pt>
                <c:pt idx="2">
                  <c:v>Уральский ФО</c:v>
                </c:pt>
                <c:pt idx="3">
                  <c:v>Северо-Западный ФО </c:v>
                </c:pt>
                <c:pt idx="4">
                  <c:v>Центральный ФО</c:v>
                </c:pt>
                <c:pt idx="5">
                  <c:v>Южный ФО</c:v>
                </c:pt>
                <c:pt idx="6">
                  <c:v>Дальневосточный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0.9285714285714286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0.66666666666666663</c:v>
                </c:pt>
                <c:pt idx="5">
                  <c:v>0.5</c:v>
                </c:pt>
                <c:pt idx="6">
                  <c:v>0.66666666666666663</c:v>
                </c:pt>
                <c:pt idx="7">
                  <c:v>0.5714285714285714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72174960"/>
        <c:axId val="411135432"/>
      </c:barChart>
      <c:catAx>
        <c:axId val="472174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1135432"/>
        <c:crosses val="autoZero"/>
        <c:auto val="1"/>
        <c:lblAlgn val="ctr"/>
        <c:lblOffset val="100"/>
        <c:noMultiLvlLbl val="0"/>
      </c:catAx>
      <c:valAx>
        <c:axId val="41113543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47217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72C12-8CD4-49EA-8297-B8039D1147CF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13392-4C1C-49FD-9335-7234550A0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52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2950"/>
            <a:ext cx="6604000" cy="3714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B4A0E-8813-435D-AEB8-CCB7010C549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36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8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9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1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5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50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7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5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5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1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0C72-7528-49DC-B3EF-914E30D62F3A}" type="datetimeFigureOut">
              <a:rPr lang="ru-RU" smtClean="0"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C9A7D-D6B9-42C2-B774-795331BBC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i.ru/media/60444/" TargetMode="External"/><Relationship Id="rId7" Type="http://schemas.openxmlformats.org/officeDocument/2006/relationships/hyperlink" Target="https://asi.ru/media/60473/" TargetMode="External"/><Relationship Id="rId2" Type="http://schemas.openxmlformats.org/officeDocument/2006/relationships/hyperlink" Target="https://asi.ru/media/6047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i.ru/media/60391/" TargetMode="External"/><Relationship Id="rId5" Type="http://schemas.openxmlformats.org/officeDocument/2006/relationships/hyperlink" Target="https://asi.ru/media/60472/" TargetMode="External"/><Relationship Id="rId4" Type="http://schemas.openxmlformats.org/officeDocument/2006/relationships/hyperlink" Target="https://asi.ru/media/6044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«Лучшие практики»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76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Устранение влияния проблемы – жизненный цикл «лучшей практики»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93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Проблема </a:t>
            </a:r>
          </a:p>
          <a:p>
            <a:r>
              <a:rPr lang="ru-RU" dirty="0" smtClean="0"/>
              <a:t>Варианты решения</a:t>
            </a:r>
          </a:p>
          <a:p>
            <a:r>
              <a:rPr lang="ru-RU" dirty="0" smtClean="0"/>
              <a:t>Инициатива/идея - как будем решать проблему</a:t>
            </a:r>
          </a:p>
          <a:p>
            <a:r>
              <a:rPr lang="ru-RU" dirty="0" smtClean="0"/>
              <a:t>Декларация инициативы</a:t>
            </a:r>
          </a:p>
          <a:p>
            <a:r>
              <a:rPr lang="ru-RU" dirty="0" smtClean="0"/>
              <a:t>Поддержка инициативы/соратники/единомышленники</a:t>
            </a:r>
          </a:p>
          <a:p>
            <a:r>
              <a:rPr lang="ru-RU" dirty="0" smtClean="0"/>
              <a:t>Преодоление барьеров/ограничений</a:t>
            </a:r>
          </a:p>
          <a:p>
            <a:r>
              <a:rPr lang="ru-RU" dirty="0" smtClean="0"/>
              <a:t>Поиск ресурсов/или оптимизация расходов</a:t>
            </a:r>
          </a:p>
          <a:p>
            <a:r>
              <a:rPr lang="ru-RU" dirty="0" smtClean="0"/>
              <a:t>Воплощение идеи/решение проблемы</a:t>
            </a:r>
          </a:p>
          <a:p>
            <a:r>
              <a:rPr lang="ru-RU" dirty="0" smtClean="0"/>
              <a:t>Эксплуатация/проверка конструкции на жизнеспособность</a:t>
            </a:r>
          </a:p>
          <a:p>
            <a:r>
              <a:rPr lang="ru-RU" dirty="0" smtClean="0"/>
              <a:t>Внесение изменений в существующую систему</a:t>
            </a:r>
          </a:p>
          <a:p>
            <a:r>
              <a:rPr lang="ru-RU" dirty="0" smtClean="0"/>
              <a:t>Утверждение как истинного/общепринятого</a:t>
            </a:r>
          </a:p>
          <a:p>
            <a:r>
              <a:rPr lang="ru-RU" dirty="0" smtClean="0"/>
              <a:t>Тиражирование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619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Вероятность устранения проблемы оценивается в категориях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Все это делали и делают</a:t>
            </a:r>
          </a:p>
          <a:p>
            <a:r>
              <a:rPr lang="ru-RU" dirty="0" smtClean="0"/>
              <a:t>Мы это уже делали</a:t>
            </a:r>
          </a:p>
          <a:p>
            <a:r>
              <a:rPr lang="ru-RU" dirty="0" smtClean="0"/>
              <a:t>Мы не делали, но кто то уже это делал</a:t>
            </a:r>
          </a:p>
          <a:p>
            <a:r>
              <a:rPr lang="ru-RU" dirty="0" smtClean="0"/>
              <a:t>Никто никогда этого не делал</a:t>
            </a:r>
          </a:p>
          <a:p>
            <a:r>
              <a:rPr lang="ru-RU" dirty="0" smtClean="0"/>
              <a:t>Невозможно это сделать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999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Формы реализации «лучших практик»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Придумали сами</a:t>
            </a:r>
          </a:p>
          <a:p>
            <a:r>
              <a:rPr lang="ru-RU" dirty="0" smtClean="0"/>
              <a:t>«Позаимствовали у соседей»</a:t>
            </a:r>
          </a:p>
          <a:p>
            <a:r>
              <a:rPr lang="ru-RU" dirty="0" smtClean="0"/>
              <a:t>Заставили сделать «сверху»</a:t>
            </a:r>
          </a:p>
          <a:p>
            <a:r>
              <a:rPr lang="ru-RU" dirty="0" smtClean="0"/>
              <a:t>Заставили сделать «снизу»</a:t>
            </a:r>
          </a:p>
          <a:p>
            <a:r>
              <a:rPr lang="ru-RU" dirty="0" smtClean="0"/>
              <a:t>Нужда заставила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81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Причины возникновения «лучших практик»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Придумали сами/хотели как лучше</a:t>
            </a:r>
          </a:p>
          <a:p>
            <a:r>
              <a:rPr lang="ru-RU" dirty="0" smtClean="0"/>
              <a:t>«Позаимствовали у соседей»/хотели как лучше</a:t>
            </a:r>
          </a:p>
          <a:p>
            <a:endParaRPr lang="ru-RU" dirty="0" smtClean="0"/>
          </a:p>
          <a:p>
            <a:r>
              <a:rPr lang="ru-RU" dirty="0" smtClean="0"/>
              <a:t>Заставили сделать «сверху»/деваться некуда</a:t>
            </a:r>
          </a:p>
          <a:p>
            <a:r>
              <a:rPr lang="ru-RU" dirty="0" smtClean="0"/>
              <a:t>Заставили сделать «снизу»/деваться некуда</a:t>
            </a:r>
          </a:p>
          <a:p>
            <a:r>
              <a:rPr lang="ru-RU" dirty="0" smtClean="0"/>
              <a:t>Нужда заставила/деваться некуда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33547" y="2707105"/>
            <a:ext cx="134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Мотивация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33547" y="4442034"/>
            <a:ext cx="89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Стимул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363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Влияние ограничений на производство продукта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ICOM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27887" y="3881189"/>
            <a:ext cx="1584072" cy="1133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642390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26871" y="2180385"/>
            <a:ext cx="422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5662" y="4055077"/>
            <a:ext cx="8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6592" y="4055078"/>
            <a:ext cx="132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Продукт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3184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Механизм реализации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37485" y="20808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Молния 13"/>
          <p:cNvSpPr/>
          <p:nvPr/>
        </p:nvSpPr>
        <p:spPr>
          <a:xfrm>
            <a:off x="5137484" y="2052498"/>
            <a:ext cx="461457" cy="589552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олния 14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олния 15"/>
          <p:cNvSpPr/>
          <p:nvPr/>
        </p:nvSpPr>
        <p:spPr>
          <a:xfrm>
            <a:off x="2482686" y="3078955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запрета 16"/>
          <p:cNvSpPr/>
          <p:nvPr/>
        </p:nvSpPr>
        <p:spPr>
          <a:xfrm>
            <a:off x="8433014" y="3410636"/>
            <a:ext cx="914400" cy="914400"/>
          </a:xfrm>
          <a:prstGeom prst="noSmok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5623" y="3452269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450973" y="2487290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427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Внешняя среда для процесса 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40628" y="3881189"/>
            <a:ext cx="1871331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flipH="1">
            <a:off x="5740489" y="2298770"/>
            <a:ext cx="9981" cy="78018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53843" y="2219384"/>
            <a:ext cx="1798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инвесторы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344314" y="3139851"/>
            <a:ext cx="1767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подрядчики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41437" y="3253762"/>
            <a:ext cx="1857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потребители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72180" y="5048556"/>
            <a:ext cx="1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исполнители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400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Внешняя среда для процесса 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40628" y="3881189"/>
            <a:ext cx="1871331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flipH="1">
            <a:off x="5740489" y="2298770"/>
            <a:ext cx="9981" cy="78018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81822" y="2102658"/>
            <a:ext cx="2055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22680" y="2933655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31735" y="3406765"/>
            <a:ext cx="250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81822" y="5080238"/>
            <a:ext cx="4225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0902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Требования внешней среды к ОМСУ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540628" y="3881189"/>
            <a:ext cx="1871331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 flipH="1">
            <a:off x="5740489" y="2298770"/>
            <a:ext cx="9981" cy="78018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81822" y="2102658"/>
            <a:ext cx="2443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Качество работы</a:t>
            </a:r>
          </a:p>
          <a:p>
            <a:r>
              <a:rPr lang="ru-RU" sz="2400" dirty="0" smtClean="0"/>
              <a:t>компетентность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62059" y="2915255"/>
            <a:ext cx="2279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понятность</a:t>
            </a:r>
          </a:p>
          <a:p>
            <a:r>
              <a:rPr lang="ru-RU" sz="2400" dirty="0" smtClean="0"/>
              <a:t>компетентность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61331" y="2942083"/>
            <a:ext cx="2401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Удовлетворение </a:t>
            </a:r>
          </a:p>
          <a:p>
            <a:r>
              <a:rPr lang="ru-RU" sz="2400" dirty="0" smtClean="0"/>
              <a:t>потребностей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81796" y="5069875"/>
            <a:ext cx="2279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Понятность</a:t>
            </a:r>
          </a:p>
          <a:p>
            <a:r>
              <a:rPr lang="ru-RU" sz="2400" dirty="0" smtClean="0"/>
              <a:t>компетентность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1828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Критерии оценки продукта/услуги произведенного ОМСУ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1652" y="312148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>
            <a:endCxn id="4" idx="1"/>
          </p:cNvCxnSpPr>
          <p:nvPr/>
        </p:nvCxnSpPr>
        <p:spPr>
          <a:xfrm>
            <a:off x="574158" y="3910960"/>
            <a:ext cx="647494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3547687" y="2356183"/>
            <a:ext cx="2495" cy="765302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5878712" y="3910960"/>
            <a:ext cx="907150" cy="1047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578901" y="4700436"/>
            <a:ext cx="15497" cy="1029758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85606" y="1894518"/>
            <a:ext cx="2443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65644" y="5314696"/>
            <a:ext cx="1751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м</a:t>
            </a:r>
            <a:r>
              <a:rPr lang="ru-RU" sz="2400" dirty="0" smtClean="0"/>
              <a:t>еханизм</a:t>
            </a:r>
          </a:p>
          <a:p>
            <a:r>
              <a:rPr lang="ru-RU" sz="2400" dirty="0" smtClean="0"/>
              <a:t>исполнения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37733" y="3673266"/>
            <a:ext cx="1835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потребитель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9775" y="3326759"/>
            <a:ext cx="78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937086" y="3488601"/>
            <a:ext cx="2326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у</a:t>
            </a:r>
            <a:r>
              <a:rPr lang="ru-RU" sz="2400" dirty="0" smtClean="0"/>
              <a:t>довлетворение</a:t>
            </a:r>
          </a:p>
          <a:p>
            <a:r>
              <a:rPr lang="ru-RU" sz="2400" dirty="0" smtClean="0"/>
              <a:t>потребностей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69842" y="2341300"/>
            <a:ext cx="182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спокойствие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245189" y="5232596"/>
            <a:ext cx="1364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удобство</a:t>
            </a:r>
            <a:endParaRPr lang="ru-RU" sz="2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8596874" y="3921430"/>
            <a:ext cx="442817" cy="81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76217" y="2561310"/>
            <a:ext cx="3137729" cy="735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402179" y="5445458"/>
            <a:ext cx="3826256" cy="14708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911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Результаты оценки продукта/услуги произведенного ОМСУ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1652" y="312148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>
            <a:endCxn id="4" idx="1"/>
          </p:cNvCxnSpPr>
          <p:nvPr/>
        </p:nvCxnSpPr>
        <p:spPr>
          <a:xfrm>
            <a:off x="574158" y="3910960"/>
            <a:ext cx="647494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3547687" y="2356183"/>
            <a:ext cx="2495" cy="765302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5878712" y="3910960"/>
            <a:ext cx="594277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3578901" y="4700436"/>
            <a:ext cx="15497" cy="1029758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85606" y="1894518"/>
            <a:ext cx="2443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65644" y="5314696"/>
            <a:ext cx="4225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3758" y="3676392"/>
            <a:ext cx="2154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Жители города</a:t>
            </a:r>
          </a:p>
          <a:p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9775" y="3326759"/>
            <a:ext cx="783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937086" y="3488601"/>
            <a:ext cx="2326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у</a:t>
            </a:r>
            <a:r>
              <a:rPr lang="ru-RU" sz="2400" dirty="0" smtClean="0"/>
              <a:t>довлетворение</a:t>
            </a:r>
          </a:p>
          <a:p>
            <a:r>
              <a:rPr lang="ru-RU" sz="2400" dirty="0" smtClean="0"/>
              <a:t>потребностей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069842" y="2341300"/>
            <a:ext cx="1820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спокойствие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245189" y="5232596"/>
            <a:ext cx="1364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удобство</a:t>
            </a:r>
            <a:endParaRPr lang="ru-RU" sz="24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8596874" y="3921430"/>
            <a:ext cx="442817" cy="81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876217" y="2561310"/>
            <a:ext cx="3137729" cy="735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7748337" y="5460166"/>
            <a:ext cx="1480098" cy="217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37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Откуда появилась «лучшая практика»?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«Лучшая практика» – термин зафиксированный Агентством стратегических инициатив (АСИ)</a:t>
            </a:r>
          </a:p>
          <a:p>
            <a:r>
              <a:rPr lang="ru-RU" dirty="0" smtClean="0"/>
              <a:t>АСИ выпустило «Сборник лучших практик»</a:t>
            </a:r>
          </a:p>
          <a:p>
            <a:r>
              <a:rPr lang="ru-RU" dirty="0" smtClean="0"/>
              <a:t>«Лучшие практики» – стал одним из измерителей результатов работы субъекта РФ в Национальном рейтинге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622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Процесс производства продукта/услуги ОМСУ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17" y="1800547"/>
            <a:ext cx="1444877" cy="768163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2858861" y="2690591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Осознание проблемы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4564928" y="2702613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ешение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6270995" y="2696063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ействие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7977062" y="2696064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10" name="Блок-схема: узел суммирования 9"/>
          <p:cNvSpPr/>
          <p:nvPr/>
        </p:nvSpPr>
        <p:spPr>
          <a:xfrm>
            <a:off x="1637430" y="2678569"/>
            <a:ext cx="959671" cy="93845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0244" y="4637723"/>
            <a:ext cx="1463681" cy="672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исполнения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5400000">
            <a:off x="7368860" y="3809172"/>
            <a:ext cx="1351597" cy="1001468"/>
          </a:xfrm>
          <a:prstGeom prst="bentConnector3">
            <a:avLst>
              <a:gd name="adj1" fmla="val 99849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11" idx="1"/>
          </p:cNvCxnSpPr>
          <p:nvPr/>
        </p:nvCxnSpPr>
        <p:spPr>
          <a:xfrm rot="10800000">
            <a:off x="5242604" y="3649134"/>
            <a:ext cx="837641" cy="1324961"/>
          </a:xfrm>
          <a:prstGeom prst="bentConnector2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4060129"/>
            <a:ext cx="134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Обращение</a:t>
            </a:r>
          </a:p>
          <a:p>
            <a:pPr algn="ctr"/>
            <a:r>
              <a:rPr lang="ru-RU" dirty="0" smtClean="0"/>
              <a:t>жителя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0" y="2798025"/>
            <a:ext cx="1444877" cy="76816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98" y="3062651"/>
            <a:ext cx="579170" cy="262151"/>
          </a:xfrm>
          <a:prstGeom prst="rect">
            <a:avLst/>
          </a:prstGeom>
        </p:spPr>
      </p:pic>
      <p:cxnSp>
        <p:nvCxnSpPr>
          <p:cNvPr id="17" name="Прямая со стрелкой 16"/>
          <p:cNvCxnSpPr/>
          <p:nvPr/>
        </p:nvCxnSpPr>
        <p:spPr>
          <a:xfrm flipV="1">
            <a:off x="1489137" y="3617024"/>
            <a:ext cx="339663" cy="39308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327414" y="2435517"/>
            <a:ext cx="370988" cy="32988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216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Контроль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Контроль исполнения</a:t>
            </a:r>
          </a:p>
          <a:p>
            <a:pPr lvl="1"/>
            <a:r>
              <a:rPr lang="ru-RU" dirty="0" smtClean="0"/>
              <a:t>Механизм контроля </a:t>
            </a:r>
            <a:r>
              <a:rPr lang="ru-RU" dirty="0"/>
              <a:t>с</a:t>
            </a:r>
            <a:r>
              <a:rPr lang="ru-RU" dirty="0" smtClean="0"/>
              <a:t>роков исполнения</a:t>
            </a:r>
          </a:p>
          <a:p>
            <a:pPr lvl="1"/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Контроль качества</a:t>
            </a:r>
          </a:p>
          <a:p>
            <a:pPr lvl="1"/>
            <a:r>
              <a:rPr lang="ru-RU" dirty="0" smtClean="0"/>
              <a:t>Механизм учета повторного обращения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88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Процесс производства продукта/услуги ОМСУ</a:t>
            </a:r>
            <a:endParaRPr lang="ru-RU" sz="4000" dirty="0"/>
          </a:p>
        </p:txBody>
      </p:sp>
      <p:pic>
        <p:nvPicPr>
          <p:cNvPr id="30" name="Объект 2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6917" y="1800547"/>
            <a:ext cx="1444877" cy="768163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2858861" y="2690591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Осознание проблемы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4564928" y="2702613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6270995" y="2696063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7977062" y="2696064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9683129" y="2696065"/>
            <a:ext cx="1670671" cy="92643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продукта</a:t>
            </a:r>
            <a:endParaRPr lang="ru-RU" dirty="0"/>
          </a:p>
        </p:txBody>
      </p:sp>
      <p:sp>
        <p:nvSpPr>
          <p:cNvPr id="9" name="Блок-схема: узел суммирования 8"/>
          <p:cNvSpPr/>
          <p:nvPr/>
        </p:nvSpPr>
        <p:spPr>
          <a:xfrm>
            <a:off x="1637430" y="2678569"/>
            <a:ext cx="959671" cy="938455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0244" y="4637723"/>
            <a:ext cx="2149356" cy="672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удовлетворенности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endCxn id="10" idx="3"/>
          </p:cNvCxnSpPr>
          <p:nvPr/>
        </p:nvCxnSpPr>
        <p:spPr>
          <a:xfrm rot="10800000" flipV="1">
            <a:off x="8229600" y="3617024"/>
            <a:ext cx="2161984" cy="1357070"/>
          </a:xfrm>
          <a:prstGeom prst="bentConnector3">
            <a:avLst>
              <a:gd name="adj1" fmla="val 1584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10" idx="1"/>
          </p:cNvCxnSpPr>
          <p:nvPr/>
        </p:nvCxnSpPr>
        <p:spPr>
          <a:xfrm rot="10800000">
            <a:off x="5242608" y="3649138"/>
            <a:ext cx="837637" cy="1324957"/>
          </a:xfrm>
          <a:prstGeom prst="bentConnector2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38200" y="4060129"/>
            <a:ext cx="134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Обращение</a:t>
            </a:r>
          </a:p>
          <a:p>
            <a:pPr algn="ctr"/>
            <a:r>
              <a:rPr lang="ru-RU" dirty="0" smtClean="0"/>
              <a:t>жителя</a:t>
            </a:r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0" y="2798025"/>
            <a:ext cx="1444877" cy="76816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398" y="3062651"/>
            <a:ext cx="579170" cy="262151"/>
          </a:xfrm>
          <a:prstGeom prst="rect">
            <a:avLst/>
          </a:prstGeom>
        </p:spPr>
      </p:pic>
      <p:cxnSp>
        <p:nvCxnSpPr>
          <p:cNvPr id="33" name="Прямая со стрелкой 32"/>
          <p:cNvCxnSpPr/>
          <p:nvPr/>
        </p:nvCxnSpPr>
        <p:spPr>
          <a:xfrm flipV="1">
            <a:off x="1489137" y="3617024"/>
            <a:ext cx="339663" cy="393085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327414" y="2435517"/>
            <a:ext cx="370988" cy="32988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466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Контроль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Контроль удовлетворенности</a:t>
            </a:r>
          </a:p>
          <a:p>
            <a:pPr lvl="1"/>
            <a:r>
              <a:rPr lang="ru-RU" dirty="0" smtClean="0"/>
              <a:t>Механизм взаимодействия и обратной связи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65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Внешняя среда для процесса 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14600" y="3868430"/>
            <a:ext cx="897359" cy="1275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0470" y="1673199"/>
            <a:ext cx="422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1150" y="3074359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1902" y="3443690"/>
            <a:ext cx="250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4225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4075468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Механизм устранения проблемы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14600" y="3868430"/>
            <a:ext cx="897359" cy="1275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0470" y="1673199"/>
            <a:ext cx="422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1150" y="3074359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1902" y="3443690"/>
            <a:ext cx="250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422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Городской актив</a:t>
            </a:r>
            <a:endParaRPr lang="ru-RU" sz="2400" dirty="0"/>
          </a:p>
        </p:txBody>
      </p:sp>
      <p:sp>
        <p:nvSpPr>
          <p:cNvPr id="13" name="Молния 12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630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устранения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14600" y="3868430"/>
            <a:ext cx="897359" cy="1275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0470" y="1673199"/>
            <a:ext cx="4225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01150" y="3074359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1902" y="3443690"/>
            <a:ext cx="250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422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  <a:endParaRPr lang="ru-RU" sz="2400" dirty="0"/>
          </a:p>
        </p:txBody>
      </p:sp>
      <p:sp>
        <p:nvSpPr>
          <p:cNvPr id="13" name="Молния 12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441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устранения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14600" y="3868430"/>
            <a:ext cx="897359" cy="1275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0470" y="1673199"/>
            <a:ext cx="4225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01150" y="3074359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1902" y="3443690"/>
            <a:ext cx="2500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422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  <a:endParaRPr lang="ru-RU" sz="2400" dirty="0"/>
          </a:p>
        </p:txBody>
      </p:sp>
      <p:sp>
        <p:nvSpPr>
          <p:cNvPr id="13" name="Молния 12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5" name="Молния 14"/>
          <p:cNvSpPr/>
          <p:nvPr/>
        </p:nvSpPr>
        <p:spPr>
          <a:xfrm>
            <a:off x="5013603" y="1803954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14264" y="2351894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542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устранения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14600" y="3868430"/>
            <a:ext cx="897359" cy="1275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144836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50470" y="1673199"/>
            <a:ext cx="42255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Росатом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101150" y="3074359"/>
            <a:ext cx="22579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ОГИВ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Службы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УК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Организации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121902" y="3443690"/>
            <a:ext cx="4122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Жители города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422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Муниципальные служащие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Сотрудники администрации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Гражданин страны Росатом</a:t>
            </a:r>
            <a:endParaRPr lang="ru-RU" sz="2400" dirty="0"/>
          </a:p>
        </p:txBody>
      </p:sp>
      <p:sp>
        <p:nvSpPr>
          <p:cNvPr id="13" name="Молния 12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5" name="Молния 14"/>
          <p:cNvSpPr/>
          <p:nvPr/>
        </p:nvSpPr>
        <p:spPr>
          <a:xfrm>
            <a:off x="5013603" y="1803954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14264" y="2351894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7" name="Молния 16"/>
          <p:cNvSpPr/>
          <p:nvPr/>
        </p:nvSpPr>
        <p:spPr>
          <a:xfrm>
            <a:off x="7742600" y="3118060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51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Конфликт степени удовлетворенности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все</a:t>
            </a:r>
          </a:p>
          <a:p>
            <a:r>
              <a:rPr lang="ru-RU" dirty="0" smtClean="0"/>
              <a:t>2-1-4 </a:t>
            </a:r>
            <a:r>
              <a:rPr lang="ru-RU" dirty="0"/>
              <a:t>В</a:t>
            </a:r>
            <a:r>
              <a:rPr lang="ru-RU" dirty="0" smtClean="0"/>
              <a:t>ласть</a:t>
            </a:r>
          </a:p>
          <a:p>
            <a:r>
              <a:rPr lang="ru-RU" dirty="0" smtClean="0"/>
              <a:t>3-1-4 Жители</a:t>
            </a:r>
          </a:p>
          <a:p>
            <a:r>
              <a:rPr lang="ru-RU" dirty="0" smtClean="0"/>
              <a:t>2-1-3 Росатом</a:t>
            </a:r>
            <a:endParaRPr lang="ru-RU" dirty="0"/>
          </a:p>
        </p:txBody>
      </p:sp>
      <p:sp>
        <p:nvSpPr>
          <p:cNvPr id="4" name="Кольцо 3"/>
          <p:cNvSpPr/>
          <p:nvPr/>
        </p:nvSpPr>
        <p:spPr>
          <a:xfrm>
            <a:off x="6778290" y="1997241"/>
            <a:ext cx="3231232" cy="2950576"/>
          </a:xfrm>
          <a:prstGeom prst="donut">
            <a:avLst>
              <a:gd name="adj" fmla="val 340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823994" y="2872271"/>
            <a:ext cx="3231232" cy="2950576"/>
          </a:xfrm>
          <a:prstGeom prst="donut">
            <a:avLst>
              <a:gd name="adj" fmla="val 312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7421640" y="3361324"/>
            <a:ext cx="3231232" cy="2950576"/>
          </a:xfrm>
          <a:prstGeom prst="donut">
            <a:avLst>
              <a:gd name="adj" fmla="val 281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7132" y="480764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330268" y="4807640"/>
            <a:ext cx="9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Жители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734723" y="2364609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Росатом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398763" y="39720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270797" y="347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02009" y="35189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14365" y="5082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2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Номинации конкурса/категории муниципальных практик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Социальная – экономическая </a:t>
            </a:r>
            <a:r>
              <a:rPr lang="ru-RU" dirty="0" smtClean="0"/>
              <a:t>политика</a:t>
            </a:r>
          </a:p>
          <a:p>
            <a:r>
              <a:rPr lang="ru-RU" dirty="0"/>
              <a:t>Развитие </a:t>
            </a:r>
            <a:br>
              <a:rPr lang="ru-RU" dirty="0"/>
            </a:br>
            <a:r>
              <a:rPr lang="ru-RU" dirty="0"/>
              <a:t>человеческого </a:t>
            </a:r>
            <a:r>
              <a:rPr lang="ru-RU" dirty="0" smtClean="0"/>
              <a:t>капитала</a:t>
            </a:r>
          </a:p>
          <a:p>
            <a:r>
              <a:rPr lang="ru-RU" dirty="0"/>
              <a:t>Создание комфортных условий </a:t>
            </a:r>
            <a:r>
              <a:rPr lang="ru-RU" dirty="0" smtClean="0"/>
              <a:t>проживания</a:t>
            </a:r>
          </a:p>
          <a:p>
            <a:r>
              <a:rPr lang="ru-RU" dirty="0"/>
              <a:t>Вовлечение общественности в принятие ключевых </a:t>
            </a:r>
            <a:r>
              <a:rPr lang="ru-RU" dirty="0" smtClean="0"/>
              <a:t>решений</a:t>
            </a:r>
          </a:p>
          <a:p>
            <a:r>
              <a:rPr lang="ru-RU" dirty="0"/>
              <a:t>Эффективное </a:t>
            </a:r>
            <a:r>
              <a:rPr lang="ru-RU" dirty="0" smtClean="0"/>
              <a:t>бюджетирование</a:t>
            </a:r>
          </a:p>
          <a:p>
            <a:r>
              <a:rPr lang="ru-RU" dirty="0"/>
              <a:t>Качество оказания государственных и муниципальных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4239128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Решение конфликта степени удовлетворенности</a:t>
            </a:r>
            <a:endParaRPr lang="ru-RU" sz="4000" dirty="0"/>
          </a:p>
        </p:txBody>
      </p:sp>
      <p:pic>
        <p:nvPicPr>
          <p:cNvPr id="24" name="Объект 2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0990" y="3037889"/>
            <a:ext cx="457240" cy="560881"/>
          </a:xfrm>
          <a:prstGeom prst="rect">
            <a:avLst/>
          </a:prstGeom>
        </p:spPr>
      </p:pic>
      <p:sp>
        <p:nvSpPr>
          <p:cNvPr id="4" name="Кольцо 3"/>
          <p:cNvSpPr/>
          <p:nvPr/>
        </p:nvSpPr>
        <p:spPr>
          <a:xfrm>
            <a:off x="6778290" y="1997241"/>
            <a:ext cx="3231232" cy="2950576"/>
          </a:xfrm>
          <a:prstGeom prst="donut">
            <a:avLst>
              <a:gd name="adj" fmla="val 340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Кольцо 4"/>
          <p:cNvSpPr/>
          <p:nvPr/>
        </p:nvSpPr>
        <p:spPr>
          <a:xfrm>
            <a:off x="5823994" y="2872271"/>
            <a:ext cx="3231232" cy="2950576"/>
          </a:xfrm>
          <a:prstGeom prst="donut">
            <a:avLst>
              <a:gd name="adj" fmla="val 312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Кольцо 5"/>
          <p:cNvSpPr/>
          <p:nvPr/>
        </p:nvSpPr>
        <p:spPr>
          <a:xfrm>
            <a:off x="7421640" y="3361324"/>
            <a:ext cx="3231232" cy="2950576"/>
          </a:xfrm>
          <a:prstGeom prst="donut">
            <a:avLst>
              <a:gd name="adj" fmla="val 281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37132" y="480764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330268" y="4807640"/>
            <a:ext cx="9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Жители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734723" y="2364609"/>
            <a:ext cx="993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Росатом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398763" y="39720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270797" y="3472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02009" y="35189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814365" y="5082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Рамка 14"/>
          <p:cNvSpPr/>
          <p:nvPr/>
        </p:nvSpPr>
        <p:spPr>
          <a:xfrm>
            <a:off x="1624263" y="2872271"/>
            <a:ext cx="914400" cy="914400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4263" y="2975528"/>
            <a:ext cx="1020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ГСР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2135887" y="3849869"/>
            <a:ext cx="619018" cy="613611"/>
          </a:xfrm>
          <a:prstGeom prst="donut">
            <a:avLst>
              <a:gd name="adj" fmla="val 2660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Кольцо 18"/>
          <p:cNvSpPr/>
          <p:nvPr/>
        </p:nvSpPr>
        <p:spPr>
          <a:xfrm>
            <a:off x="1363130" y="3848617"/>
            <a:ext cx="625974" cy="590113"/>
          </a:xfrm>
          <a:prstGeom prst="donut">
            <a:avLst>
              <a:gd name="adj" fmla="val 2121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Рамка 19"/>
          <p:cNvSpPr/>
          <p:nvPr/>
        </p:nvSpPr>
        <p:spPr>
          <a:xfrm>
            <a:off x="9163413" y="5232789"/>
            <a:ext cx="444279" cy="338553"/>
          </a:xfrm>
          <a:prstGeom prst="fram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14763" y="5306692"/>
            <a:ext cx="3666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FF0000"/>
                </a:solidFill>
              </a:rPr>
              <a:t>ГСР</a:t>
            </a:r>
            <a:endParaRPr lang="ru-RU" sz="800" dirty="0">
              <a:solidFill>
                <a:srgbClr val="FF0000"/>
              </a:solidFill>
            </a:endParaRPr>
          </a:p>
        </p:txBody>
      </p:sp>
      <p:sp>
        <p:nvSpPr>
          <p:cNvPr id="22" name="Кольцо 21"/>
          <p:cNvSpPr/>
          <p:nvPr/>
        </p:nvSpPr>
        <p:spPr>
          <a:xfrm>
            <a:off x="9424344" y="5585695"/>
            <a:ext cx="180430" cy="195797"/>
          </a:xfrm>
          <a:prstGeom prst="donut">
            <a:avLst>
              <a:gd name="adj" fmla="val 2660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Кольцо 22"/>
          <p:cNvSpPr/>
          <p:nvPr/>
        </p:nvSpPr>
        <p:spPr>
          <a:xfrm>
            <a:off x="9186332" y="5584528"/>
            <a:ext cx="182458" cy="188299"/>
          </a:xfrm>
          <a:prstGeom prst="donut">
            <a:avLst>
              <a:gd name="adj" fmla="val 21216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181" y="3857146"/>
            <a:ext cx="457240" cy="56088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0019" y="4121497"/>
            <a:ext cx="457240" cy="56088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872" y="5086514"/>
            <a:ext cx="457240" cy="560881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8357" y="4401937"/>
            <a:ext cx="288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Гражданин страны Росатом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71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Связность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Территория культуры Росатома</a:t>
            </a:r>
          </a:p>
          <a:p>
            <a:r>
              <a:rPr lang="ru-RU" dirty="0" smtClean="0"/>
              <a:t>Школа Росатома</a:t>
            </a:r>
          </a:p>
          <a:p>
            <a:r>
              <a:rPr lang="ru-RU" dirty="0" smtClean="0"/>
              <a:t>Конкурс социально значимых проектов</a:t>
            </a:r>
          </a:p>
          <a:p>
            <a:r>
              <a:rPr lang="ru-RU" dirty="0" smtClean="0"/>
              <a:t>Слава созидателям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567" y="1989461"/>
            <a:ext cx="4846740" cy="43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23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Гражданин страны Росатом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Результат проектов 2016:</a:t>
            </a:r>
          </a:p>
          <a:p>
            <a:endParaRPr lang="ru-RU" dirty="0" smtClean="0"/>
          </a:p>
          <a:p>
            <a:pPr lvl="1"/>
            <a:r>
              <a:rPr lang="ru-RU" sz="2800" dirty="0" smtClean="0"/>
              <a:t>База/списки «Гражданин страны Росатом»</a:t>
            </a:r>
          </a:p>
          <a:p>
            <a:pPr lvl="1"/>
            <a:r>
              <a:rPr lang="ru-RU" sz="2800" dirty="0" smtClean="0"/>
              <a:t>Сообщество «Гражданин страны Росатом»</a:t>
            </a:r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136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Основные действия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Актуализировать списки/привести в соответствие</a:t>
            </a:r>
          </a:p>
          <a:p>
            <a:r>
              <a:rPr lang="ru-RU" dirty="0" smtClean="0"/>
              <a:t>Провести мероприятия, которые обеспечат связь с участниками проектов 2016г.</a:t>
            </a:r>
          </a:p>
          <a:p>
            <a:pPr lvl="1"/>
            <a:r>
              <a:rPr lang="ru-RU" dirty="0" smtClean="0"/>
              <a:t>Обзвон по спискам</a:t>
            </a:r>
          </a:p>
          <a:p>
            <a:pPr lvl="1"/>
            <a:r>
              <a:rPr lang="ru-RU" dirty="0" smtClean="0"/>
              <a:t>Анкетирование по спискам</a:t>
            </a:r>
          </a:p>
          <a:p>
            <a:pPr lvl="1"/>
            <a:r>
              <a:rPr lang="ru-RU" dirty="0" smtClean="0"/>
              <a:t>Сбор инициатив по спискам</a:t>
            </a:r>
          </a:p>
          <a:p>
            <a:r>
              <a:rPr lang="ru-RU" dirty="0" smtClean="0"/>
              <a:t>Сформировать план формирования и внедрения «лучших практик»</a:t>
            </a:r>
          </a:p>
          <a:p>
            <a:pPr lvl="1"/>
            <a:r>
              <a:rPr lang="ru-RU" dirty="0" smtClean="0"/>
              <a:t>Партиципаторный бюджет – самая распространенная и понятная форма </a:t>
            </a:r>
          </a:p>
          <a:p>
            <a:pPr lvl="1"/>
            <a:r>
              <a:rPr lang="ru-RU" dirty="0" smtClean="0"/>
              <a:t>Привлечь к организации, проведению и участию в голосовании по спискам «Гражданин Страны Росатом»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155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Основные действия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Муниципальным служащим вменить в обязанность использовать базу «Гражданин страны Росатом» при организации и проведении плановых мероприятий</a:t>
            </a:r>
          </a:p>
          <a:p>
            <a:r>
              <a:rPr lang="ru-RU" dirty="0" smtClean="0"/>
              <a:t>Включить в план работы администрации задачу по сбору инициатив и формировании «лучшей практики»</a:t>
            </a:r>
          </a:p>
          <a:p>
            <a:r>
              <a:rPr lang="ru-RU" dirty="0" smtClean="0"/>
              <a:t>Разработать «дорожную карту» реализации инициативы, выдвинутую сообществом «Гражданин страны Росатом»</a:t>
            </a:r>
          </a:p>
          <a:p>
            <a:r>
              <a:rPr lang="ru-RU" dirty="0" smtClean="0"/>
              <a:t>До окончания года сформировать достоверную базу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3554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38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pPr/>
              <a:t>4</a:t>
            </a:fld>
            <a:endParaRPr lang="ru-RU" b="1" dirty="0"/>
          </a:p>
        </p:txBody>
      </p:sp>
      <p:graphicFrame>
        <p:nvGraphicFramePr>
          <p:cNvPr id="9" name="Объект 11"/>
          <p:cNvGraphicFramePr>
            <a:graphicFrameLocks noGrp="1"/>
          </p:cNvGraphicFramePr>
          <p:nvPr>
            <p:ph idx="1"/>
            <p:extLst/>
          </p:nvPr>
        </p:nvGraphicFramePr>
        <p:xfrm>
          <a:off x="2474702" y="3332069"/>
          <a:ext cx="29804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/>
          </p:nvPr>
        </p:nvGraphicFramePr>
        <p:xfrm>
          <a:off x="263352" y="1412776"/>
          <a:ext cx="451229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976"/>
                <a:gridCol w="3603318"/>
              </a:tblGrid>
              <a:tr h="313846"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b="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Федеральных округов</a:t>
                      </a:r>
                      <a:endParaRPr lang="ru-RU" sz="2000" b="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84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200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Субъектов</a:t>
                      </a:r>
                      <a:r>
                        <a:rPr lang="ru-RU" sz="2000" baseline="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РФ</a:t>
                      </a:r>
                      <a:endParaRPr lang="ru-RU" sz="200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846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</a:t>
                      </a:r>
                      <a:endParaRPr lang="ru-RU" sz="200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1F49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Практики</a:t>
                      </a:r>
                      <a:endParaRPr lang="ru-RU" sz="2000" dirty="0">
                        <a:solidFill>
                          <a:srgbClr val="1F497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91345" y="548680"/>
            <a:ext cx="7412787" cy="736606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/>
              <a:t>Количество заявленных практик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4874984" y="3652109"/>
          <a:ext cx="2013105" cy="53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105"/>
              </a:tblGrid>
              <a:tr h="5339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4F81BD"/>
                          </a:solidFill>
                        </a:rPr>
                        <a:t>№ 1 "Социально-экономическое развитие"</a:t>
                      </a:r>
                      <a:endParaRPr lang="ru-RU" sz="1200" b="0" dirty="0">
                        <a:solidFill>
                          <a:srgbClr val="4F81BD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218952" y="6212160"/>
          <a:ext cx="208896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61"/>
              </a:tblGrid>
              <a:tr h="4546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C0504D"/>
                          </a:solidFill>
                        </a:rPr>
                        <a:t>№ 2 "Развитие человеческого капитала"</a:t>
                      </a:r>
                      <a:endParaRPr lang="ru-RU" sz="1200" b="0" dirty="0">
                        <a:solidFill>
                          <a:srgbClr val="C0504D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808638" y="5304829"/>
          <a:ext cx="2072467" cy="50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467"/>
              </a:tblGrid>
              <a:tr h="5065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9BBB59"/>
                          </a:solidFill>
                        </a:rPr>
                        <a:t>№ 3 "Создание комфортных условий проживания"</a:t>
                      </a:r>
                      <a:endParaRPr lang="ru-RU" sz="1200" b="0" dirty="0">
                        <a:solidFill>
                          <a:srgbClr val="9BBB5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/>
          </p:nvPr>
        </p:nvGraphicFramePr>
        <p:xfrm>
          <a:off x="219792" y="4291855"/>
          <a:ext cx="240968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685"/>
              </a:tblGrid>
              <a:tr h="512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8064A2"/>
                          </a:solidFill>
                        </a:rPr>
                        <a:t>№ 4 "Привлечение общественности к принятию ключевых решений"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1011523" y="3580404"/>
          <a:ext cx="2213674" cy="52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674"/>
              </a:tblGrid>
              <a:tr h="525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4BACC6"/>
                          </a:solidFill>
                        </a:rPr>
                        <a:t>№ 5 "Эффективное бюджетирование"</a:t>
                      </a:r>
                      <a:endParaRPr lang="ru-RU" sz="1200" b="0" dirty="0">
                        <a:solidFill>
                          <a:srgbClr val="4BACC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/>
          </p:nvPr>
        </p:nvGraphicFramePr>
        <p:xfrm>
          <a:off x="2118361" y="2770910"/>
          <a:ext cx="218672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727"/>
              </a:tblGrid>
              <a:tr h="5128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rgbClr val="F79646"/>
                          </a:solidFill>
                        </a:rPr>
                        <a:t>№ 6 "Качество оказания государственных и муниципальных услуг"</a:t>
                      </a:r>
                      <a:endParaRPr lang="ru-RU" sz="1200" b="0" dirty="0">
                        <a:solidFill>
                          <a:srgbClr val="F7964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Объект 11"/>
          <p:cNvGraphicFramePr>
            <a:graphicFrameLocks/>
          </p:cNvGraphicFramePr>
          <p:nvPr>
            <p:extLst/>
          </p:nvPr>
        </p:nvGraphicFramePr>
        <p:xfrm>
          <a:off x="6792726" y="4549831"/>
          <a:ext cx="4889529" cy="2154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Объект 11"/>
          <p:cNvGraphicFramePr>
            <a:graphicFrameLocks/>
          </p:cNvGraphicFramePr>
          <p:nvPr>
            <p:extLst/>
          </p:nvPr>
        </p:nvGraphicFramePr>
        <p:xfrm>
          <a:off x="6877425" y="1435443"/>
          <a:ext cx="4889528" cy="2154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7479163" y="802946"/>
            <a:ext cx="4089445" cy="557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регионов в федеральных округах, принявших участие в конкурсе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479163" y="3910085"/>
            <a:ext cx="3620767" cy="5574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заявленных практик по федеральным округам</a:t>
            </a:r>
            <a:endParaRPr lang="ru-RU" sz="9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08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83352" y="4026375"/>
            <a:ext cx="4401739" cy="810076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2"/>
              </a:rPr>
              <a:t>«Вовлечение общественности в принятие ключевых решений»</a:t>
            </a:r>
            <a:endParaRPr lang="ru-RU" sz="1400" b="1" kern="0" dirty="0">
              <a:latin typeface="Arial"/>
              <a:cs typeface="Arial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538761" y="3087280"/>
            <a:ext cx="4401739" cy="831387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3"/>
              </a:rPr>
              <a:t>«Развитие человеческого капитала»</a:t>
            </a:r>
            <a:endParaRPr lang="ru-RU" sz="1400" b="1" kern="0" dirty="0">
              <a:latin typeface="Arial"/>
              <a:cs typeface="Arial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99827" y="2263441"/>
            <a:ext cx="4257725" cy="776117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4"/>
              </a:rPr>
              <a:t>«Создание комфортных условий проживания»</a:t>
            </a:r>
            <a:endParaRPr lang="ru-RU" sz="1400" b="1" kern="0" dirty="0">
              <a:latin typeface="Arial"/>
              <a:cs typeface="Arial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498713" y="1340769"/>
            <a:ext cx="4257725" cy="836277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5"/>
              </a:rPr>
              <a:t>«Социально-экономическая политика»</a:t>
            </a:r>
            <a:endParaRPr lang="ru-RU" sz="1400" b="1" kern="0" dirty="0">
              <a:solidFill>
                <a:srgbClr val="851D1D"/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55" name="Group 44"/>
          <p:cNvGrpSpPr/>
          <p:nvPr/>
        </p:nvGrpSpPr>
        <p:grpSpPr>
          <a:xfrm>
            <a:off x="260480" y="1196753"/>
            <a:ext cx="11640771" cy="5472609"/>
            <a:chOff x="377746" y="1524484"/>
            <a:chExt cx="9081501" cy="5961969"/>
          </a:xfrm>
        </p:grpSpPr>
        <p:grpSp>
          <p:nvGrpSpPr>
            <p:cNvPr id="75" name="Group 26"/>
            <p:cNvGrpSpPr/>
            <p:nvPr/>
          </p:nvGrpSpPr>
          <p:grpSpPr>
            <a:xfrm>
              <a:off x="379987" y="1668063"/>
              <a:ext cx="480853" cy="925688"/>
              <a:chOff x="379987" y="1646541"/>
              <a:chExt cx="480853" cy="703708"/>
            </a:xfrm>
          </p:grpSpPr>
          <p:sp>
            <p:nvSpPr>
              <p:cNvPr id="77" name="AutoShape 5"/>
              <p:cNvSpPr>
                <a:spLocks noChangeArrowheads="1"/>
              </p:cNvSpPr>
              <p:nvPr/>
            </p:nvSpPr>
            <p:spPr bwMode="auto">
              <a:xfrm>
                <a:off x="577324" y="1646541"/>
                <a:ext cx="283516" cy="340163"/>
              </a:xfrm>
              <a:prstGeom prst="rtTriangle">
                <a:avLst/>
              </a:prstGeom>
              <a:solidFill>
                <a:srgbClr val="B2B2B2"/>
              </a:solidFill>
              <a:ln w="12700">
                <a:noFill/>
                <a:miter lim="800000"/>
                <a:headEnd/>
                <a:tailEnd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B2B2B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5719" tIns="45719" rIns="45719" bIns="45719" anchor="ctr"/>
              <a:lstStyle/>
              <a:p>
                <a:pPr>
                  <a:defRPr/>
                </a:pPr>
                <a:endParaRPr lang="en-US" sz="1600" kern="0" dirty="0">
                  <a:solidFill>
                    <a:srgbClr val="C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78" name="Freeform 11"/>
              <p:cNvSpPr>
                <a:spLocks/>
              </p:cNvSpPr>
              <p:nvPr/>
            </p:nvSpPr>
            <p:spPr bwMode="auto">
              <a:xfrm>
                <a:off x="379987" y="1990249"/>
                <a:ext cx="468000" cy="360000"/>
              </a:xfrm>
              <a:custGeom>
                <a:avLst/>
                <a:gdLst/>
                <a:ahLst/>
                <a:cxnLst>
                  <a:cxn ang="0">
                    <a:pos x="1310" y="0"/>
                  </a:cxn>
                  <a:cxn ang="0">
                    <a:pos x="1310" y="459"/>
                  </a:cxn>
                  <a:cxn ang="0">
                    <a:pos x="0" y="460"/>
                  </a:cxn>
                  <a:cxn ang="0">
                    <a:pos x="1" y="0"/>
                  </a:cxn>
                  <a:cxn ang="0">
                    <a:pos x="1310" y="0"/>
                  </a:cxn>
                </a:cxnLst>
                <a:rect l="0" t="0" r="r" b="b"/>
                <a:pathLst>
                  <a:path w="1310" h="460">
                    <a:moveTo>
                      <a:pt x="1310" y="0"/>
                    </a:moveTo>
                    <a:lnTo>
                      <a:pt x="1310" y="459"/>
                    </a:lnTo>
                    <a:lnTo>
                      <a:pt x="0" y="460"/>
                    </a:lnTo>
                    <a:lnTo>
                      <a:pt x="1" y="0"/>
                    </a:lnTo>
                    <a:lnTo>
                      <a:pt x="13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noFill/>
                <a:round/>
                <a:headEnd/>
                <a:tailEnd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F81B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45719" tIns="45719" rIns="45719" bIns="45719" anchor="ctr"/>
              <a:lstStyle/>
              <a:p>
                <a:pPr algn="ctr">
                  <a:defRPr/>
                </a:pPr>
                <a:r>
                  <a:rPr lang="en-US" sz="2400" b="1" kern="0" dirty="0">
                    <a:solidFill>
                      <a:schemeClr val="bg1"/>
                    </a:solidFill>
                    <a:latin typeface="Arial"/>
                    <a:cs typeface="Arial"/>
                  </a:rPr>
                  <a:t>1</a:t>
                </a:r>
              </a:p>
            </p:txBody>
          </p:sp>
        </p:grpSp>
        <p:sp>
          <p:nvSpPr>
            <p:cNvPr id="57" name="Rectangle 3"/>
            <p:cNvSpPr/>
            <p:nvPr/>
          </p:nvSpPr>
          <p:spPr bwMode="auto">
            <a:xfrm>
              <a:off x="4396475" y="1524484"/>
              <a:ext cx="5062772" cy="5961969"/>
            </a:xfrm>
            <a:custGeom>
              <a:avLst/>
              <a:gdLst>
                <a:gd name="connsiteX0" fmla="*/ 0 w 3963322"/>
                <a:gd name="connsiteY0" fmla="*/ 0 h 4193091"/>
                <a:gd name="connsiteX1" fmla="*/ 3963322 w 3963322"/>
                <a:gd name="connsiteY1" fmla="*/ 0 h 4193091"/>
                <a:gd name="connsiteX2" fmla="*/ 3963322 w 3963322"/>
                <a:gd name="connsiteY2" fmla="*/ 4193091 h 4193091"/>
                <a:gd name="connsiteX3" fmla="*/ 0 w 3963322"/>
                <a:gd name="connsiteY3" fmla="*/ 4193091 h 4193091"/>
                <a:gd name="connsiteX4" fmla="*/ 0 w 3963322"/>
                <a:gd name="connsiteY4" fmla="*/ 0 h 4193091"/>
                <a:gd name="connsiteX0" fmla="*/ 0 w 3963322"/>
                <a:gd name="connsiteY0" fmla="*/ 0 h 4284531"/>
                <a:gd name="connsiteX1" fmla="*/ 3963322 w 3963322"/>
                <a:gd name="connsiteY1" fmla="*/ 0 h 4284531"/>
                <a:gd name="connsiteX2" fmla="*/ 3963322 w 3963322"/>
                <a:gd name="connsiteY2" fmla="*/ 4193091 h 4284531"/>
                <a:gd name="connsiteX3" fmla="*/ 91440 w 3963322"/>
                <a:gd name="connsiteY3" fmla="*/ 4284531 h 4284531"/>
                <a:gd name="connsiteX0" fmla="*/ 0 w 3963322"/>
                <a:gd name="connsiteY0" fmla="*/ 0 h 4193091"/>
                <a:gd name="connsiteX1" fmla="*/ 3963322 w 3963322"/>
                <a:gd name="connsiteY1" fmla="*/ 0 h 4193091"/>
                <a:gd name="connsiteX2" fmla="*/ 3963322 w 3963322"/>
                <a:gd name="connsiteY2" fmla="*/ 4193091 h 4193091"/>
                <a:gd name="connsiteX3" fmla="*/ 91440 w 3963322"/>
                <a:gd name="connsiteY3" fmla="*/ 4193091 h 4193091"/>
                <a:gd name="connsiteX0" fmla="*/ 0 w 3963322"/>
                <a:gd name="connsiteY0" fmla="*/ 0 h 4193091"/>
                <a:gd name="connsiteX1" fmla="*/ 3963322 w 3963322"/>
                <a:gd name="connsiteY1" fmla="*/ 0 h 4193091"/>
                <a:gd name="connsiteX2" fmla="*/ 3963322 w 3963322"/>
                <a:gd name="connsiteY2" fmla="*/ 4193091 h 4193091"/>
                <a:gd name="connsiteX3" fmla="*/ 38100 w 3963322"/>
                <a:gd name="connsiteY3" fmla="*/ 4193091 h 4193091"/>
                <a:gd name="connsiteX0" fmla="*/ 0 w 3963322"/>
                <a:gd name="connsiteY0" fmla="*/ 0 h 4193091"/>
                <a:gd name="connsiteX1" fmla="*/ 3963322 w 3963322"/>
                <a:gd name="connsiteY1" fmla="*/ 0 h 4193091"/>
                <a:gd name="connsiteX2" fmla="*/ 3963322 w 3963322"/>
                <a:gd name="connsiteY2" fmla="*/ 4193091 h 4193091"/>
                <a:gd name="connsiteX3" fmla="*/ 7620 w 3963322"/>
                <a:gd name="connsiteY3" fmla="*/ 4193091 h 419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22" h="4193091">
                  <a:moveTo>
                    <a:pt x="0" y="0"/>
                  </a:moveTo>
                  <a:lnTo>
                    <a:pt x="3963322" y="0"/>
                  </a:lnTo>
                  <a:lnTo>
                    <a:pt x="3963322" y="4193091"/>
                  </a:lnTo>
                  <a:lnTo>
                    <a:pt x="7620" y="4193091"/>
                  </a:lnTo>
                </a:path>
              </a:pathLst>
            </a:custGeom>
            <a:noFill/>
            <a:ln w="1905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>
                <a:defRPr/>
              </a:pPr>
              <a:endParaRPr lang="en-US" sz="1200" kern="0" dirty="0">
                <a:solidFill>
                  <a:srgbClr val="C00000"/>
                </a:solidFill>
                <a:latin typeface="Arial"/>
                <a:cs typeface="Arial"/>
              </a:endParaRPr>
            </a:p>
          </p:txBody>
        </p:sp>
        <p:grpSp>
          <p:nvGrpSpPr>
            <p:cNvPr id="60" name="Group 27"/>
            <p:cNvGrpSpPr/>
            <p:nvPr/>
          </p:nvGrpSpPr>
          <p:grpSpPr>
            <a:xfrm>
              <a:off x="377746" y="1602931"/>
              <a:ext cx="9026386" cy="1926775"/>
              <a:chOff x="377746" y="-401328"/>
              <a:chExt cx="9026386" cy="2459451"/>
            </a:xfrm>
          </p:grpSpPr>
          <p:sp>
            <p:nvSpPr>
              <p:cNvPr id="69" name="Rectangle 3"/>
              <p:cNvSpPr>
                <a:spLocks noChangeArrowheads="1"/>
              </p:cNvSpPr>
              <p:nvPr/>
            </p:nvSpPr>
            <p:spPr bwMode="auto">
              <a:xfrm>
                <a:off x="4452227" y="-401328"/>
                <a:ext cx="4951905" cy="962501"/>
              </a:xfrm>
              <a:prstGeom prst="rect">
                <a:avLst/>
              </a:prstGeom>
              <a:gradFill>
                <a:gsLst>
                  <a:gs pos="0">
                    <a:srgbClr val="E2E2E2"/>
                  </a:gs>
                  <a:gs pos="100000">
                    <a:srgbClr val="FFFFFF"/>
                  </a:gs>
                </a:gsLst>
                <a:lin ang="0" scaled="1"/>
              </a:gradFill>
              <a:ln w="9525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 lIns="45719" tIns="45719" rIns="45719" bIns="45719" anchor="ctr" anchorCtr="0"/>
              <a:lstStyle/>
              <a:p>
                <a:pPr marL="360363">
                  <a:buClr>
                    <a:srgbClr val="345782"/>
                  </a:buClr>
                </a:pPr>
                <a:r>
                  <a:rPr lang="ru-RU" sz="1000" b="1" kern="0" dirty="0">
                    <a:latin typeface="Arial"/>
                    <a:cs typeface="Arial"/>
                  </a:rPr>
                  <a:t>МОЯ ШКОЛЬНАЯ КАРТА» </a:t>
                </a:r>
                <a:r>
                  <a:rPr lang="en-US" sz="1000" b="1" kern="0" dirty="0">
                    <a:latin typeface="Arial"/>
                    <a:cs typeface="Arial"/>
                  </a:rPr>
                  <a:t>(</a:t>
                </a:r>
                <a:r>
                  <a:rPr lang="ru-RU" sz="1000" b="1" kern="0" dirty="0">
                    <a:latin typeface="Arial"/>
                    <a:cs typeface="Arial"/>
                  </a:rPr>
                  <a:t>УДМУРТСКАЯ РЕСПУБЛИКА</a:t>
                </a:r>
                <a:r>
                  <a:rPr lang="en-US" sz="1000" b="1" kern="0" dirty="0">
                    <a:latin typeface="Arial"/>
                    <a:cs typeface="Arial"/>
                  </a:rPr>
                  <a:t>)</a:t>
                </a:r>
                <a:r>
                  <a:rPr lang="ru-RU" sz="1000" b="1" kern="0" dirty="0">
                    <a:latin typeface="Arial"/>
                    <a:cs typeface="Arial"/>
                  </a:rPr>
                  <a:t> </a:t>
                </a:r>
              </a:p>
              <a:p>
                <a:pPr marL="360363">
                  <a:buClr>
                    <a:srgbClr val="345782"/>
                  </a:buClr>
                </a:pPr>
                <a:r>
                  <a:rPr lang="ru-RU" sz="1000" kern="0" dirty="0">
                    <a:latin typeface="Arial"/>
                    <a:cs typeface="Tahoma" pitchFamily="34" charset="0"/>
                  </a:rPr>
                  <a:t>Проект представляет собой инновационную автоматизированную карточную систему оплаты, учета и организации питания учащихся школ Удмуртской Республики. </a:t>
                </a:r>
              </a:p>
            </p:txBody>
          </p:sp>
          <p:grpSp>
            <p:nvGrpSpPr>
              <p:cNvPr id="70" name="Group 26"/>
              <p:cNvGrpSpPr/>
              <p:nvPr/>
            </p:nvGrpSpPr>
            <p:grpSpPr>
              <a:xfrm>
                <a:off x="377746" y="1000554"/>
                <a:ext cx="468000" cy="1057569"/>
                <a:chOff x="377746" y="1249003"/>
                <a:chExt cx="468000" cy="629838"/>
              </a:xfrm>
            </p:grpSpPr>
            <p:sp>
              <p:nvSpPr>
                <p:cNvPr id="72" name="AutoShape 5"/>
                <p:cNvSpPr>
                  <a:spLocks noChangeArrowheads="1"/>
                </p:cNvSpPr>
                <p:nvPr/>
              </p:nvSpPr>
              <p:spPr bwMode="auto">
                <a:xfrm>
                  <a:off x="548518" y="1249003"/>
                  <a:ext cx="283516" cy="340163"/>
                </a:xfrm>
                <a:prstGeom prst="rtTriangle">
                  <a:avLst/>
                </a:prstGeom>
                <a:solidFill>
                  <a:srgbClr val="B2B2B2"/>
                </a:solidFill>
                <a:ln w="12700">
                  <a:noFill/>
                  <a:miter lim="800000"/>
                  <a:headEnd/>
                  <a:tailEnd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B2B2B2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45719" tIns="45719" rIns="45719" bIns="45719" anchor="ctr"/>
                <a:lstStyle/>
                <a:p>
                  <a:pPr>
                    <a:defRPr/>
                  </a:pPr>
                  <a:endParaRPr lang="en-US" sz="1600" kern="0" dirty="0">
                    <a:solidFill>
                      <a:srgbClr val="C000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73" name="Freeform 11"/>
                <p:cNvSpPr>
                  <a:spLocks/>
                </p:cNvSpPr>
                <p:nvPr/>
              </p:nvSpPr>
              <p:spPr bwMode="auto">
                <a:xfrm>
                  <a:off x="377746" y="1518842"/>
                  <a:ext cx="468000" cy="359999"/>
                </a:xfrm>
                <a:custGeom>
                  <a:avLst/>
                  <a:gdLst/>
                  <a:ahLst/>
                  <a:cxnLst>
                    <a:cxn ang="0">
                      <a:pos x="1310" y="0"/>
                    </a:cxn>
                    <a:cxn ang="0">
                      <a:pos x="1310" y="459"/>
                    </a:cxn>
                    <a:cxn ang="0">
                      <a:pos x="0" y="460"/>
                    </a:cxn>
                    <a:cxn ang="0">
                      <a:pos x="1" y="0"/>
                    </a:cxn>
                    <a:cxn ang="0">
                      <a:pos x="1310" y="0"/>
                    </a:cxn>
                  </a:cxnLst>
                  <a:rect l="0" t="0" r="r" b="b"/>
                  <a:pathLst>
                    <a:path w="1310" h="460">
                      <a:moveTo>
                        <a:pt x="1310" y="0"/>
                      </a:moveTo>
                      <a:lnTo>
                        <a:pt x="1310" y="459"/>
                      </a:lnTo>
                      <a:lnTo>
                        <a:pt x="0" y="460"/>
                      </a:lnTo>
                      <a:lnTo>
                        <a:pt x="1" y="0"/>
                      </a:lnTo>
                      <a:lnTo>
                        <a:pt x="131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4F81BD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lIns="45719" tIns="45719" rIns="45719" bIns="45719" anchor="ctr"/>
                <a:lstStyle/>
                <a:p>
                  <a:pPr algn="ctr">
                    <a:defRPr/>
                  </a:pPr>
                  <a:r>
                    <a:rPr lang="en-US" sz="2400" b="1" kern="0" dirty="0">
                      <a:solidFill>
                        <a:schemeClr val="bg1"/>
                      </a:solidFill>
                      <a:latin typeface="Arial"/>
                      <a:cs typeface="Arial"/>
                    </a:rPr>
                    <a:t>2</a:t>
                  </a:r>
                </a:p>
              </p:txBody>
            </p:sp>
          </p:grpSp>
        </p:grpSp>
        <p:grpSp>
          <p:nvGrpSpPr>
            <p:cNvPr id="65" name="Group 26"/>
            <p:cNvGrpSpPr/>
            <p:nvPr/>
          </p:nvGrpSpPr>
          <p:grpSpPr>
            <a:xfrm>
              <a:off x="379987" y="4607132"/>
              <a:ext cx="468000" cy="902472"/>
              <a:chOff x="379987" y="1517040"/>
              <a:chExt cx="468000" cy="686061"/>
            </a:xfrm>
          </p:grpSpPr>
          <p:sp>
            <p:nvSpPr>
              <p:cNvPr id="67" name="AutoShape 5"/>
              <p:cNvSpPr>
                <a:spLocks noChangeArrowheads="1"/>
              </p:cNvSpPr>
              <p:nvPr/>
            </p:nvSpPr>
            <p:spPr bwMode="auto">
              <a:xfrm>
                <a:off x="548517" y="1517040"/>
                <a:ext cx="283516" cy="340164"/>
              </a:xfrm>
              <a:prstGeom prst="rtTriangle">
                <a:avLst/>
              </a:prstGeom>
              <a:solidFill>
                <a:srgbClr val="B2B2B2"/>
              </a:solidFill>
              <a:ln w="12700">
                <a:noFill/>
                <a:miter lim="800000"/>
                <a:headEnd/>
                <a:tailEnd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B2B2B2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45719" tIns="45719" rIns="45719" bIns="45719" anchor="ctr"/>
              <a:lstStyle/>
              <a:p>
                <a:pPr>
                  <a:defRPr/>
                </a:pPr>
                <a:endParaRPr lang="en-US" sz="1600" kern="0" dirty="0">
                  <a:solidFill>
                    <a:srgbClr val="C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68" name="Freeform 11"/>
              <p:cNvSpPr>
                <a:spLocks/>
              </p:cNvSpPr>
              <p:nvPr/>
            </p:nvSpPr>
            <p:spPr bwMode="auto">
              <a:xfrm>
                <a:off x="379987" y="1843100"/>
                <a:ext cx="468000" cy="360001"/>
              </a:xfrm>
              <a:custGeom>
                <a:avLst/>
                <a:gdLst/>
                <a:ahLst/>
                <a:cxnLst>
                  <a:cxn ang="0">
                    <a:pos x="1310" y="0"/>
                  </a:cxn>
                  <a:cxn ang="0">
                    <a:pos x="1310" y="459"/>
                  </a:cxn>
                  <a:cxn ang="0">
                    <a:pos x="0" y="460"/>
                  </a:cxn>
                  <a:cxn ang="0">
                    <a:pos x="1" y="0"/>
                  </a:cxn>
                  <a:cxn ang="0">
                    <a:pos x="1310" y="0"/>
                  </a:cxn>
                </a:cxnLst>
                <a:rect l="0" t="0" r="r" b="b"/>
                <a:pathLst>
                  <a:path w="1310" h="460">
                    <a:moveTo>
                      <a:pt x="1310" y="0"/>
                    </a:moveTo>
                    <a:lnTo>
                      <a:pt x="1310" y="459"/>
                    </a:lnTo>
                    <a:lnTo>
                      <a:pt x="0" y="460"/>
                    </a:lnTo>
                    <a:lnTo>
                      <a:pt x="1" y="0"/>
                    </a:lnTo>
                    <a:lnTo>
                      <a:pt x="1310" y="0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noFill/>
                <a:round/>
                <a:headEnd/>
                <a:tailEnd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4F81BD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45719" tIns="45719" rIns="45719" bIns="45719" anchor="ctr"/>
              <a:lstStyle/>
              <a:p>
                <a:pPr algn="ctr">
                  <a:defRPr/>
                </a:pPr>
                <a:r>
                  <a:rPr lang="ru-RU" sz="2400" b="1" kern="0" dirty="0">
                    <a:solidFill>
                      <a:schemeClr val="bg1"/>
                    </a:solidFill>
                    <a:latin typeface="Arial"/>
                    <a:cs typeface="Arial"/>
                  </a:rPr>
                  <a:t>4</a:t>
                </a:r>
                <a:endParaRPr lang="en-US" sz="2400" b="1" kern="0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62" name="Pentagon 2"/>
            <p:cNvSpPr/>
            <p:nvPr/>
          </p:nvSpPr>
          <p:spPr bwMode="auto">
            <a:xfrm>
              <a:off x="379987" y="1596787"/>
              <a:ext cx="4016488" cy="5889666"/>
            </a:xfrm>
            <a:prstGeom prst="homePlate">
              <a:avLst>
                <a:gd name="adj" fmla="val 8131"/>
              </a:avLst>
            </a:prstGeom>
            <a:noFill/>
            <a:ln w="1905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45720" tIns="45720" rIns="4572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889000" fontAlgn="base">
                <a:defRPr/>
              </a:pPr>
              <a:endParaRPr lang="en-US" sz="1200" kern="0" dirty="0">
                <a:solidFill>
                  <a:srgbClr val="C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483195" y="2060848"/>
            <a:ext cx="6333814" cy="792088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«ПОЖАРНЫЙ ИЗВЕЩАТЕЛЬ – В КАЖДЫЙ ДОМ, В КАЖДУЮ КВАРТИРУ» </a:t>
            </a:r>
          </a:p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(РЕСПУБЛИКА БАШКОРТОСТАН)</a:t>
            </a:r>
          </a:p>
          <a:p>
            <a:pPr marL="360363">
              <a:buClr>
                <a:srgbClr val="345782"/>
              </a:buClr>
            </a:pPr>
            <a:r>
              <a:rPr lang="ru-RU" sz="1000" kern="0" dirty="0">
                <a:latin typeface="Arial"/>
                <a:cs typeface="Arabic Typesetting" panose="03020402040406030203" pitchFamily="66" charset="-78"/>
              </a:rPr>
              <a:t>Проект обеспечения автономными пожарными </a:t>
            </a:r>
            <a:r>
              <a:rPr lang="ru-RU" sz="1000" kern="0" dirty="0" err="1">
                <a:latin typeface="Arial"/>
                <a:cs typeface="Arabic Typesetting" panose="03020402040406030203" pitchFamily="66" charset="-78"/>
              </a:rPr>
              <a:t>извещателями</a:t>
            </a:r>
            <a:r>
              <a:rPr lang="ru-RU" sz="1000" kern="0" dirty="0">
                <a:latin typeface="Arial"/>
                <a:cs typeface="Arabic Typesetting" panose="03020402040406030203" pitchFamily="66" charset="-78"/>
              </a:rPr>
              <a:t> жилые помещения, в которых проживают семьи находящиеся в социально-опасном положении и малоимущие многодетные семьи</a:t>
            </a:r>
            <a:endParaRPr lang="ru-RU" sz="1000" kern="0" dirty="0">
              <a:latin typeface="Arial"/>
              <a:cs typeface="Arial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492141" y="2924945"/>
            <a:ext cx="6347408" cy="1108025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СОЦИОКУЛЬТУРНЫЙ ПРОЕКТ ДЛЯ ЛЮДЕЙ С ОГРАНИЧЕННЫМИ ВОЗМОЖНОСТЯМИ ПО ЗРЕНИЮ «ТРАДИЦИИ НАРОДНОЙ КУЛЬТУРЫ - НА КОНЧИКАХ ПАЛЬЦЕВ» (СВЕРДЛОВСКАЯ ОБЛАСТЬ).</a:t>
            </a:r>
          </a:p>
          <a:p>
            <a:pPr marL="360363">
              <a:buClr>
                <a:srgbClr val="345782"/>
              </a:buClr>
            </a:pPr>
            <a:r>
              <a:rPr lang="ru-RU" sz="1000" kern="0" dirty="0">
                <a:latin typeface="Arial" panose="020B0604020202020204" pitchFamily="34" charset="0"/>
                <a:cs typeface="Arial" panose="020B0604020202020204" pitchFamily="34" charset="0"/>
              </a:rPr>
              <a:t>Проект направлен на повышение уровня доступности ценностей традиционной народной культуры для людей с ограниченными возможностями по зрению, укрепление их духовных ценностей, способствование гармоничному развитию личности в социокультурном пространстве.</a:t>
            </a: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516301" y="3068961"/>
            <a:ext cx="363414" cy="410737"/>
          </a:xfrm>
          <a:prstGeom prst="rtTriangle">
            <a:avLst/>
          </a:prstGeom>
          <a:solidFill>
            <a:srgbClr val="B2B2B2"/>
          </a:solidFill>
          <a:ln w="12700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9" tIns="45719" rIns="45719" bIns="45719" anchor="ctr"/>
          <a:lstStyle/>
          <a:p>
            <a:pPr>
              <a:defRPr/>
            </a:pPr>
            <a:endParaRPr lang="en-US" sz="1600" kern="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4" name="Freeform 11"/>
          <p:cNvSpPr>
            <a:spLocks/>
          </p:cNvSpPr>
          <p:nvPr/>
        </p:nvSpPr>
        <p:spPr bwMode="auto">
          <a:xfrm>
            <a:off x="263352" y="3483978"/>
            <a:ext cx="599888" cy="434689"/>
          </a:xfrm>
          <a:custGeom>
            <a:avLst/>
            <a:gdLst/>
            <a:ahLst/>
            <a:cxnLst>
              <a:cxn ang="0">
                <a:pos x="1310" y="0"/>
              </a:cxn>
              <a:cxn ang="0">
                <a:pos x="1310" y="459"/>
              </a:cxn>
              <a:cxn ang="0">
                <a:pos x="0" y="460"/>
              </a:cxn>
              <a:cxn ang="0">
                <a:pos x="1" y="0"/>
              </a:cxn>
              <a:cxn ang="0">
                <a:pos x="1310" y="0"/>
              </a:cxn>
            </a:cxnLst>
            <a:rect l="0" t="0" r="r" b="b"/>
            <a:pathLst>
              <a:path w="1310" h="460">
                <a:moveTo>
                  <a:pt x="1310" y="0"/>
                </a:moveTo>
                <a:lnTo>
                  <a:pt x="1310" y="459"/>
                </a:lnTo>
                <a:lnTo>
                  <a:pt x="0" y="460"/>
                </a:lnTo>
                <a:lnTo>
                  <a:pt x="1" y="0"/>
                </a:lnTo>
                <a:lnTo>
                  <a:pt x="1310" y="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lIns="45719" tIns="45719" rIns="45719" bIns="45719" anchor="ctr"/>
          <a:lstStyle/>
          <a:p>
            <a:pPr algn="ctr">
              <a:defRPr/>
            </a:pPr>
            <a:r>
              <a:rPr lang="en-US" sz="2400" b="1" kern="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524224" y="4941169"/>
            <a:ext cx="4401739" cy="831387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6"/>
              </a:rPr>
              <a:t>«Эффективное бюджетирование»</a:t>
            </a:r>
            <a:endParaRPr lang="ru-RU" sz="1400" b="1" kern="0" dirty="0">
              <a:latin typeface="Arial"/>
              <a:cs typeface="Arial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501764" y="4922850"/>
            <a:ext cx="363414" cy="410737"/>
          </a:xfrm>
          <a:prstGeom prst="rtTriangle">
            <a:avLst/>
          </a:prstGeom>
          <a:solidFill>
            <a:srgbClr val="B2B2B2"/>
          </a:solidFill>
          <a:ln w="12700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9" tIns="45719" rIns="45719" bIns="45719" anchor="ctr"/>
          <a:lstStyle/>
          <a:p>
            <a:pPr>
              <a:defRPr/>
            </a:pPr>
            <a:endParaRPr lang="en-US" sz="1600" kern="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8" name="Freeform 11"/>
          <p:cNvSpPr>
            <a:spLocks/>
          </p:cNvSpPr>
          <p:nvPr/>
        </p:nvSpPr>
        <p:spPr bwMode="auto">
          <a:xfrm>
            <a:off x="248815" y="5337867"/>
            <a:ext cx="599888" cy="434689"/>
          </a:xfrm>
          <a:custGeom>
            <a:avLst/>
            <a:gdLst/>
            <a:ahLst/>
            <a:cxnLst>
              <a:cxn ang="0">
                <a:pos x="1310" y="0"/>
              </a:cxn>
              <a:cxn ang="0">
                <a:pos x="1310" y="459"/>
              </a:cxn>
              <a:cxn ang="0">
                <a:pos x="0" y="460"/>
              </a:cxn>
              <a:cxn ang="0">
                <a:pos x="1" y="0"/>
              </a:cxn>
              <a:cxn ang="0">
                <a:pos x="1310" y="0"/>
              </a:cxn>
            </a:cxnLst>
            <a:rect l="0" t="0" r="r" b="b"/>
            <a:pathLst>
              <a:path w="1310" h="460">
                <a:moveTo>
                  <a:pt x="1310" y="0"/>
                </a:moveTo>
                <a:lnTo>
                  <a:pt x="1310" y="459"/>
                </a:lnTo>
                <a:lnTo>
                  <a:pt x="0" y="460"/>
                </a:lnTo>
                <a:lnTo>
                  <a:pt x="1" y="0"/>
                </a:lnTo>
                <a:lnTo>
                  <a:pt x="1310" y="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lIns="45719" tIns="45719" rIns="45719" bIns="45719"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lang="en-US" sz="24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546127" y="5837975"/>
            <a:ext cx="4401739" cy="831387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400" b="1" dirty="0">
                <a:hlinkClick r:id="rId7"/>
              </a:rPr>
              <a:t>«Качество оказания государственных и муниципальных услуг»</a:t>
            </a:r>
            <a:endParaRPr lang="ru-RU" sz="1400" b="1" kern="0" dirty="0">
              <a:latin typeface="Arial"/>
              <a:cs typeface="Arial"/>
            </a:endParaRP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523667" y="5819656"/>
            <a:ext cx="363414" cy="410737"/>
          </a:xfrm>
          <a:prstGeom prst="rtTriangle">
            <a:avLst/>
          </a:prstGeom>
          <a:solidFill>
            <a:srgbClr val="B2B2B2"/>
          </a:solidFill>
          <a:ln w="12700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9" tIns="45719" rIns="45719" bIns="45719" anchor="ctr"/>
          <a:lstStyle/>
          <a:p>
            <a:pPr>
              <a:defRPr/>
            </a:pPr>
            <a:endParaRPr lang="en-US" sz="1600" kern="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1" name="Freeform 11"/>
          <p:cNvSpPr>
            <a:spLocks/>
          </p:cNvSpPr>
          <p:nvPr/>
        </p:nvSpPr>
        <p:spPr bwMode="auto">
          <a:xfrm>
            <a:off x="270718" y="6234673"/>
            <a:ext cx="599888" cy="434689"/>
          </a:xfrm>
          <a:custGeom>
            <a:avLst/>
            <a:gdLst/>
            <a:ahLst/>
            <a:cxnLst>
              <a:cxn ang="0">
                <a:pos x="1310" y="0"/>
              </a:cxn>
              <a:cxn ang="0">
                <a:pos x="1310" y="459"/>
              </a:cxn>
              <a:cxn ang="0">
                <a:pos x="0" y="460"/>
              </a:cxn>
              <a:cxn ang="0">
                <a:pos x="1" y="0"/>
              </a:cxn>
              <a:cxn ang="0">
                <a:pos x="1310" y="0"/>
              </a:cxn>
            </a:cxnLst>
            <a:rect l="0" t="0" r="r" b="b"/>
            <a:pathLst>
              <a:path w="1310" h="460">
                <a:moveTo>
                  <a:pt x="1310" y="0"/>
                </a:moveTo>
                <a:lnTo>
                  <a:pt x="1310" y="459"/>
                </a:lnTo>
                <a:lnTo>
                  <a:pt x="0" y="460"/>
                </a:lnTo>
                <a:lnTo>
                  <a:pt x="1" y="0"/>
                </a:lnTo>
                <a:lnTo>
                  <a:pt x="1310" y="0"/>
                </a:lnTo>
                <a:close/>
              </a:path>
            </a:pathLst>
          </a:custGeom>
          <a:solidFill>
            <a:srgbClr val="FF0000"/>
          </a:solidFill>
          <a:ln w="12700">
            <a:noFill/>
            <a:round/>
            <a:headEnd/>
            <a:tailEnd/>
          </a:ln>
          <a:effectLst/>
          <a:extLst/>
        </p:spPr>
        <p:txBody>
          <a:bodyPr wrap="none" lIns="45719" tIns="45719" rIns="45719" bIns="45719" anchor="ctr"/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lang="en-US" sz="2400" b="1" kern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5476398" y="4077072"/>
            <a:ext cx="6347408" cy="878524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«ОБЩЕСТВЕННЫЙ ОТБОР РУКОВОДИТЕЛЕЙ»: ПРАКТИКА ОБЩЕСТВЕННОГО ОТБОРА РУКОВОДИТЕЛЕЙ ВЕДОМСТВ СОЦИАЛЬНОГО БЛОКА В ХАНТЫ-МАНСИЙСКОМ АВТОНОМНОМ ОКРУГЕ – ЮГРЕ» (ХМАО)</a:t>
            </a:r>
          </a:p>
          <a:p>
            <a:pPr marL="360363">
              <a:buClr>
                <a:srgbClr val="345782"/>
              </a:buClr>
            </a:pPr>
            <a:r>
              <a:rPr lang="ru-RU" sz="1000" kern="0" dirty="0">
                <a:latin typeface="Arial" panose="020B0604020202020204" pitchFamily="34" charset="0"/>
                <a:cs typeface="Arial" panose="020B0604020202020204" pitchFamily="34" charset="0"/>
              </a:rPr>
              <a:t>В рамках проекта граждане имеют возможность видеть все этапы отбора руководителей, задавать вопросы, участвовать в голосованиях за кандидатов. Также формируется кадровый резерв.</a:t>
            </a:r>
            <a:endParaRPr lang="ru-RU" sz="1000" b="1" kern="0" dirty="0">
              <a:latin typeface="Arial"/>
              <a:cs typeface="Arial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441101" y="5013176"/>
            <a:ext cx="6347408" cy="692148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«НАРОДНЫЙ БЮДЖЕТ» (ТУЛЬСКАЯ ОБЛАСТЬ)</a:t>
            </a:r>
          </a:p>
          <a:p>
            <a:pPr marL="360363">
              <a:buClr>
                <a:srgbClr val="345782"/>
              </a:buClr>
            </a:pPr>
            <a:r>
              <a:rPr lang="ru-RU" sz="1000" kern="0" dirty="0">
                <a:latin typeface="Arial"/>
                <a:cs typeface="Tahoma" pitchFamily="34" charset="0"/>
              </a:rPr>
              <a:t>Проект направлен на решение первоочередных проблем жителей, за счет объединения ресурсов областного бюджета, бюджетов муниципальных образований, финансовых средств населения и средств юридических и физических лиц, индивидуальных предпринимателей.</a:t>
            </a: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5411731" y="5772555"/>
            <a:ext cx="6347408" cy="896806"/>
          </a:xfrm>
          <a:prstGeom prst="rect">
            <a:avLst/>
          </a:prstGeom>
          <a:gradFill>
            <a:gsLst>
              <a:gs pos="0">
                <a:srgbClr val="E2E2E2"/>
              </a:gs>
              <a:gs pos="100000">
                <a:srgbClr val="FFFFFF"/>
              </a:gs>
            </a:gsLst>
            <a:lin ang="0" scaled="1"/>
          </a:gradFill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45719" tIns="45719" rIns="45719" bIns="45719" anchor="ctr" anchorCtr="0"/>
          <a:lstStyle/>
          <a:p>
            <a:pPr marL="360363">
              <a:buClr>
                <a:srgbClr val="345782"/>
              </a:buClr>
            </a:pPr>
            <a:r>
              <a:rPr lang="ru-RU" sz="1000" b="1" kern="0" dirty="0">
                <a:latin typeface="Arial"/>
                <a:cs typeface="Arial"/>
              </a:rPr>
              <a:t>ОРГАНИЗАЦИЯ ШАГОВОЙ ДОСТУПНОСТИ ПРЕДОСТАВЛЕНИЯ ГОСУДАРСТВЕННЫХ И МУНИЦИПАЛЬНЫХ УСЛУГ ДЛЯ МАЛОМОБИЛЬНЫХ КАТЕГОРИЙ ГРАЖДАН И ЛЮДЕЙ С ОГРАНИЧЕННЫМИ ВОЗМОЖНОСТЯМИ (ЛИПЕЦКАЯ ОБЛАСТЬ)</a:t>
            </a:r>
          </a:p>
          <a:p>
            <a:pPr marL="360363">
              <a:buClr>
                <a:srgbClr val="345782"/>
              </a:buClr>
            </a:pPr>
            <a:r>
              <a:rPr lang="ru-RU" sz="1000" kern="0" dirty="0">
                <a:latin typeface="Arial"/>
                <a:cs typeface="Arial"/>
              </a:rPr>
              <a:t>В рамках проекта обеспечена организация шаговой доступности предоставления государственных и муниципальных услуг для маломобильных категорий граждан и людей с ограниченными возможностями </a:t>
            </a:r>
          </a:p>
        </p:txBody>
      </p:sp>
      <p:sp>
        <p:nvSpPr>
          <p:cNvPr id="45" name="Заголовок 1"/>
          <p:cNvSpPr>
            <a:spLocks noGrp="1"/>
          </p:cNvSpPr>
          <p:nvPr>
            <p:ph type="title"/>
          </p:nvPr>
        </p:nvSpPr>
        <p:spPr>
          <a:xfrm>
            <a:off x="551384" y="476672"/>
            <a:ext cx="10945654" cy="561674"/>
          </a:xfrm>
        </p:spPr>
        <p:txBody>
          <a:bodyPr>
            <a:noAutofit/>
          </a:bodyPr>
          <a:lstStyle/>
          <a:p>
            <a:r>
              <a:rPr lang="ru-RU" sz="3200" b="1" dirty="0"/>
              <a:t>Практики – победители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424559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Органы местного самоуправления как - система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ICOM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27887" y="3881189"/>
            <a:ext cx="1584072" cy="1133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642390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26871" y="2180385"/>
            <a:ext cx="422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5662" y="4055077"/>
            <a:ext cx="8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6592" y="4055078"/>
            <a:ext cx="100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Выход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3184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Механизм реализации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37485" y="20808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439076" y="2180385"/>
            <a:ext cx="110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Control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5662" y="3147411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202474" y="3010494"/>
            <a:ext cx="107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9163" y="4906566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Mechanism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5257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Ограничения системы ОМСУ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Внешние</a:t>
            </a:r>
          </a:p>
          <a:p>
            <a:pPr lvl="1"/>
            <a:r>
              <a:rPr lang="ru-RU" dirty="0" smtClean="0"/>
              <a:t>Нормативная правовая база</a:t>
            </a:r>
          </a:p>
          <a:p>
            <a:pPr lvl="1"/>
            <a:r>
              <a:rPr lang="ru-RU" dirty="0" smtClean="0"/>
              <a:t>Ресурсы на производство продукта</a:t>
            </a:r>
          </a:p>
          <a:p>
            <a:pPr lvl="1"/>
            <a:r>
              <a:rPr lang="ru-RU" dirty="0" smtClean="0"/>
              <a:t>Особенности территории</a:t>
            </a:r>
          </a:p>
          <a:p>
            <a:pPr lvl="1"/>
            <a:r>
              <a:rPr lang="ru-RU" dirty="0" smtClean="0"/>
              <a:t>Уровень потребностей населения</a:t>
            </a:r>
          </a:p>
          <a:p>
            <a:pPr lvl="1"/>
            <a:r>
              <a:rPr lang="ru-RU" dirty="0" smtClean="0"/>
              <a:t>Время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Внутренние</a:t>
            </a:r>
          </a:p>
          <a:p>
            <a:pPr lvl="1"/>
            <a:r>
              <a:rPr lang="ru-RU" dirty="0" smtClean="0"/>
              <a:t>Уровень профессионализма исполнителей</a:t>
            </a:r>
          </a:p>
          <a:p>
            <a:pPr lvl="1"/>
            <a:r>
              <a:rPr lang="ru-RU" dirty="0" smtClean="0"/>
              <a:t>Уровень оснащенности/материальная база</a:t>
            </a:r>
          </a:p>
          <a:p>
            <a:pPr lvl="1"/>
            <a:r>
              <a:rPr lang="ru-RU" dirty="0" smtClean="0"/>
              <a:t>Ресурсы на жизнеобеспечение системы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1481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Условие существования системы – производство продукта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ICOM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27887" y="3881189"/>
            <a:ext cx="1584072" cy="1133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642390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26871" y="2180385"/>
            <a:ext cx="422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5662" y="4055077"/>
            <a:ext cx="8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6592" y="4055078"/>
            <a:ext cx="132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Продукт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3184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Механизм реализации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37485" y="20808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46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Влияние ограничений на производство продукта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ICOM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1959" y="3078955"/>
            <a:ext cx="4657060" cy="1578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ОМСУ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27887" y="3881189"/>
            <a:ext cx="1584072" cy="11339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0"/>
          </p:cNvCxnSpPr>
          <p:nvPr/>
        </p:nvCxnSpPr>
        <p:spPr>
          <a:xfrm>
            <a:off x="5740489" y="1913021"/>
            <a:ext cx="0" cy="1165934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4" idx="3"/>
          </p:cNvCxnSpPr>
          <p:nvPr/>
        </p:nvCxnSpPr>
        <p:spPr>
          <a:xfrm>
            <a:off x="8069019" y="3868430"/>
            <a:ext cx="1642390" cy="0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2"/>
          </p:cNvCxnSpPr>
          <p:nvPr/>
        </p:nvCxnSpPr>
        <p:spPr>
          <a:xfrm flipH="1" flipV="1">
            <a:off x="5740489" y="4657905"/>
            <a:ext cx="9981" cy="124296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26871" y="2180385"/>
            <a:ext cx="422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25662" y="4055077"/>
            <a:ext cx="80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6592" y="4055078"/>
            <a:ext cx="1329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Продукт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0470" y="4906567"/>
            <a:ext cx="3184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Механизм реализации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37485" y="20808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Молния 13"/>
          <p:cNvSpPr/>
          <p:nvPr/>
        </p:nvSpPr>
        <p:spPr>
          <a:xfrm>
            <a:off x="5137484" y="2052498"/>
            <a:ext cx="461457" cy="589552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олния 14"/>
          <p:cNvSpPr/>
          <p:nvPr/>
        </p:nvSpPr>
        <p:spPr>
          <a:xfrm>
            <a:off x="5033409" y="4906567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олния 15"/>
          <p:cNvSpPr/>
          <p:nvPr/>
        </p:nvSpPr>
        <p:spPr>
          <a:xfrm>
            <a:off x="2482686" y="3078955"/>
            <a:ext cx="461457" cy="58955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запрета 16"/>
          <p:cNvSpPr/>
          <p:nvPr/>
        </p:nvSpPr>
        <p:spPr>
          <a:xfrm>
            <a:off x="8433014" y="3410636"/>
            <a:ext cx="914400" cy="914400"/>
          </a:xfrm>
          <a:prstGeom prst="noSmok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5623" y="3452269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450973" y="2487290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434070" y="5454507"/>
            <a:ext cx="116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3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1078</Words>
  <Application>Microsoft Office PowerPoint</Application>
  <PresentationFormat>Широкоэкранный</PresentationFormat>
  <Paragraphs>397</Paragraphs>
  <Slides>35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Arabic Typesetting</vt:lpstr>
      <vt:lpstr>Arial</vt:lpstr>
      <vt:lpstr>Calibri</vt:lpstr>
      <vt:lpstr>Calibri Light</vt:lpstr>
      <vt:lpstr>Tahoma</vt:lpstr>
      <vt:lpstr>Тема Office</vt:lpstr>
      <vt:lpstr>«Лучшие практики»</vt:lpstr>
      <vt:lpstr>Откуда появилась «лучшая практика»?</vt:lpstr>
      <vt:lpstr>Номинации конкурса/категории муниципальных практик</vt:lpstr>
      <vt:lpstr>Количество заявленных практик</vt:lpstr>
      <vt:lpstr>Практики – победители конкурса</vt:lpstr>
      <vt:lpstr>Органы местного самоуправления как - система</vt:lpstr>
      <vt:lpstr>Ограничения системы ОМСУ</vt:lpstr>
      <vt:lpstr>Условие существования системы – производство продукта</vt:lpstr>
      <vt:lpstr>Влияние ограничений на производство продукта</vt:lpstr>
      <vt:lpstr>Устранение влияния проблемы – жизненный цикл «лучшей практики»</vt:lpstr>
      <vt:lpstr>Вероятность устранения проблемы оценивается в категориях</vt:lpstr>
      <vt:lpstr>Формы реализации «лучших практик»</vt:lpstr>
      <vt:lpstr>Причины возникновения «лучших практик»</vt:lpstr>
      <vt:lpstr>Влияние ограничений на производство продукта</vt:lpstr>
      <vt:lpstr>Внешняя среда для процесса МСУ</vt:lpstr>
      <vt:lpstr>Внешняя среда для процесса МСУ</vt:lpstr>
      <vt:lpstr>Требования внешней среды к ОМСУ</vt:lpstr>
      <vt:lpstr>Критерии оценки продукта/услуги произведенного ОМСУ</vt:lpstr>
      <vt:lpstr>Результаты оценки продукта/услуги произведенного ОМСУ</vt:lpstr>
      <vt:lpstr>Процесс производства продукта/услуги ОМСУ</vt:lpstr>
      <vt:lpstr>Контроль</vt:lpstr>
      <vt:lpstr>Процесс производства продукта/услуги ОМСУ</vt:lpstr>
      <vt:lpstr>Контроль</vt:lpstr>
      <vt:lpstr>Внешняя среда для процесса МСУ</vt:lpstr>
      <vt:lpstr>Механизм устранения проблемы</vt:lpstr>
      <vt:lpstr>Механизм устранения проблемы</vt:lpstr>
      <vt:lpstr>Механизм устранения проблемы</vt:lpstr>
      <vt:lpstr>Механизм устранения проблемы</vt:lpstr>
      <vt:lpstr>Конфликт степени удовлетворенности</vt:lpstr>
      <vt:lpstr>Решение конфликта степени удовлетворенности</vt:lpstr>
      <vt:lpstr>Связность </vt:lpstr>
      <vt:lpstr>Гражданин страны Росатом</vt:lpstr>
      <vt:lpstr>Основные действия</vt:lpstr>
      <vt:lpstr>Основные действия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54</cp:revision>
  <dcterms:created xsi:type="dcterms:W3CDTF">2016-12-14T15:18:15Z</dcterms:created>
  <dcterms:modified xsi:type="dcterms:W3CDTF">2016-12-29T11:29:12Z</dcterms:modified>
</cp:coreProperties>
</file>